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76886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«Личное финансовое планирование и семейный бюджет»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Авторы: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Головина Ольга Владимировна г. Североморск Мурманской области,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Никитина Ольга Михайловна г. Москва</a:t>
            </a:r>
          </a:p>
          <a:p>
            <a:r>
              <a:rPr lang="ru-RU" sz="2600" dirty="0" err="1" smtClean="0">
                <a:solidFill>
                  <a:schemeClr val="tx2"/>
                </a:solidFill>
              </a:rPr>
              <a:t>Потеряшная</a:t>
            </a:r>
            <a:r>
              <a:rPr lang="ru-RU" sz="2600" dirty="0" smtClean="0">
                <a:solidFill>
                  <a:schemeClr val="tx2"/>
                </a:solidFill>
              </a:rPr>
              <a:t> Надежда Алексеевна г. Полярные Зори Мурманской области.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Полежаева Татьяна Евгеньевна, г. Мурманск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Савина Ирина Анатольевна г. Мурманск</a:t>
            </a:r>
          </a:p>
          <a:p>
            <a:r>
              <a:rPr lang="ru-RU" sz="2600" dirty="0" err="1" smtClean="0">
                <a:solidFill>
                  <a:schemeClr val="tx2"/>
                </a:solidFill>
              </a:rPr>
              <a:t>Бобошко</a:t>
            </a:r>
            <a:r>
              <a:rPr lang="ru-RU" sz="2600" dirty="0" smtClean="0">
                <a:solidFill>
                  <a:schemeClr val="tx2"/>
                </a:solidFill>
              </a:rPr>
              <a:t> Валентина Степановна, г. Воркута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Кирова Ирина Михайловна, г. </a:t>
            </a:r>
            <a:r>
              <a:rPr lang="ru-RU" sz="2600" dirty="0" smtClean="0">
                <a:solidFill>
                  <a:schemeClr val="tx2"/>
                </a:solidFill>
              </a:rPr>
              <a:t>Воркута </a:t>
            </a:r>
            <a:endParaRPr lang="ru-RU" sz="2600" dirty="0" smtClean="0">
              <a:solidFill>
                <a:schemeClr val="tx2"/>
              </a:solidFill>
            </a:endParaRPr>
          </a:p>
          <a:p>
            <a:pPr algn="r">
              <a:buNone/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Дидактический калейдоскоп по теме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3" descr="C:\Documents and Settings\a\My Documents\My Pictures\Организатор клипов (Microsoft)\j04298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643446"/>
            <a:ext cx="1616886" cy="197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21497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Цель: </a:t>
            </a:r>
            <a:r>
              <a:rPr lang="ru-RU" dirty="0" smtClean="0"/>
              <a:t>создание универсального набора методических материалов, ориентированных на разные возрастные категории обучающихся по теме «Личное финансовое планирование и семейный бюджет», для актуализации и закрепления полученных знаний в урочной и внеурочной деятельности.</a:t>
            </a:r>
          </a:p>
          <a:p>
            <a:pPr algn="just"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Задачи:</a:t>
            </a:r>
          </a:p>
          <a:p>
            <a:pPr algn="just"/>
            <a:r>
              <a:rPr lang="ru-RU" dirty="0" smtClean="0"/>
              <a:t>Обобщить имеющийся </a:t>
            </a:r>
            <a:r>
              <a:rPr lang="ru-RU" dirty="0" smtClean="0"/>
              <a:t>опыт преподавания курса ОФГ</a:t>
            </a:r>
          </a:p>
          <a:p>
            <a:pPr algn="just"/>
            <a:r>
              <a:rPr lang="ru-RU" dirty="0" smtClean="0"/>
              <a:t>Определить основные методики и технологии, применение которых будет наиболее эффективным при изучении данного раздела</a:t>
            </a:r>
          </a:p>
          <a:p>
            <a:pPr algn="just"/>
            <a:r>
              <a:rPr lang="ru-RU" dirty="0" smtClean="0"/>
              <a:t>Подобрать материалы, отвечающие поставленной цели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 и задачи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Подготовленные материалы включают в себя:</a:t>
            </a:r>
          </a:p>
          <a:p>
            <a:r>
              <a:rPr lang="ru-RU" dirty="0" smtClean="0"/>
              <a:t>Викторина </a:t>
            </a:r>
            <a:r>
              <a:rPr lang="ru-RU" dirty="0" smtClean="0"/>
              <a:t>«Счастливый случай» для 2 – 4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Проектно-исследовательская работа «Что экономнее есть на завтрак – кашу «5 злаков» или готовые завтраки «</a:t>
            </a:r>
            <a:r>
              <a:rPr lang="ru-RU" dirty="0" err="1" smtClean="0"/>
              <a:t>Нестле</a:t>
            </a:r>
            <a:r>
              <a:rPr lang="ru-RU" dirty="0" smtClean="0"/>
              <a:t>»»?</a:t>
            </a:r>
          </a:p>
          <a:p>
            <a:r>
              <a:rPr lang="ru-RU" dirty="0" smtClean="0"/>
              <a:t>Итоговое тестирование по теме ЛФП и  СБ для 7-го класса</a:t>
            </a:r>
          </a:p>
          <a:p>
            <a:r>
              <a:rPr lang="ru-RU" dirty="0" smtClean="0"/>
              <a:t>Сборник заданий для 5 – 9 класса с использованием приемов ТРКМ</a:t>
            </a:r>
          </a:p>
          <a:p>
            <a:r>
              <a:rPr lang="ru-RU" dirty="0" smtClean="0"/>
              <a:t>Примеры задач для практической работы по расчету прибыльности депозитов</a:t>
            </a:r>
          </a:p>
          <a:p>
            <a:r>
              <a:rPr lang="ru-RU" dirty="0" smtClean="0"/>
              <a:t>Примеры творческих заданий для 5 – 11 классов по развитию навыков смыслового чтения</a:t>
            </a:r>
          </a:p>
          <a:p>
            <a:r>
              <a:rPr lang="ru-RU" dirty="0" smtClean="0"/>
              <a:t>Интеллектуальная игра для 10 – 11 класса «Своя игра» по теме проекта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содержания группового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85720" y="285728"/>
            <a:ext cx="8572560" cy="61436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Викторина «Счастливый случай» для 2 – 4 класса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2 блок: Конкурс «Мульти –</a:t>
            </a:r>
            <a:r>
              <a:rPr lang="ru-RU" dirty="0" err="1" smtClean="0"/>
              <a:t>Пульти</a:t>
            </a:r>
            <a:r>
              <a:rPr lang="ru-RU" dirty="0" smtClean="0"/>
              <a:t>»</a:t>
            </a:r>
          </a:p>
          <a:p>
            <a:pPr lvl="0" algn="just"/>
            <a:r>
              <a:rPr lang="ru-RU" dirty="0" smtClean="0"/>
              <a:t>На чем разбогател сказочный коротышка Пончик на Луне? (соль)</a:t>
            </a:r>
          </a:p>
          <a:p>
            <a:pPr lvl="0" algn="just"/>
            <a:r>
              <a:rPr lang="ru-RU" dirty="0" smtClean="0"/>
              <a:t>Какой героине сказки удалось за нетрудовую денежную единицу сделать выгоднейшую покупку к своему юбилею? (Муха – Цокотуха)</a:t>
            </a:r>
          </a:p>
          <a:p>
            <a:pPr lvl="0" algn="just"/>
            <a:r>
              <a:rPr lang="ru-RU" dirty="0" smtClean="0"/>
              <a:t>Какой сказочный персонаж периодически нес золотые яйца? (Курочка Ряба</a:t>
            </a:r>
            <a:r>
              <a:rPr lang="ru-RU" dirty="0" smtClean="0"/>
              <a:t>)</a:t>
            </a:r>
          </a:p>
          <a:p>
            <a:pPr algn="just">
              <a:buNone/>
            </a:pPr>
            <a:r>
              <a:rPr lang="ru-RU" dirty="0" smtClean="0"/>
              <a:t>На внеклассном занятии в рамках проекта «Разговор о правильном питании», ребята получили </a:t>
            </a:r>
            <a:r>
              <a:rPr lang="ru-RU" b="1" dirty="0" smtClean="0"/>
              <a:t>задания по проектно-исследовательской деятельности</a:t>
            </a:r>
            <a:r>
              <a:rPr lang="ru-RU" dirty="0" smtClean="0"/>
              <a:t>. Они выясняли, что лучше: каша «5 злаков» или готовый завтрак «</a:t>
            </a:r>
            <a:r>
              <a:rPr lang="en-US" dirty="0" smtClean="0"/>
              <a:t>Nestle</a:t>
            </a:r>
            <a:r>
              <a:rPr lang="ru-RU" dirty="0" smtClean="0"/>
              <a:t>».</a:t>
            </a:r>
          </a:p>
          <a:p>
            <a:pPr algn="ctr"/>
            <a:r>
              <a:rPr lang="ru-RU" dirty="0" smtClean="0"/>
              <a:t>месячная экономия составляет 950рублей</a:t>
            </a:r>
            <a:r>
              <a:rPr lang="ru-RU" dirty="0" smtClean="0"/>
              <a:t>;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экономия за 9 месяцев – 7650 </a:t>
            </a:r>
            <a:r>
              <a:rPr lang="ru-RU" dirty="0" smtClean="0"/>
              <a:t>рублей;</a:t>
            </a:r>
          </a:p>
          <a:p>
            <a:pPr algn="ctr"/>
            <a:r>
              <a:rPr lang="ru-RU" dirty="0" smtClean="0"/>
              <a:t>экономия </a:t>
            </a:r>
            <a:r>
              <a:rPr lang="ru-RU" dirty="0" smtClean="0"/>
              <a:t>за год- 10200 рублей.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357166"/>
            <a:ext cx="8429684" cy="6215106"/>
          </a:xfrm>
        </p:spPr>
        <p:txBody>
          <a:bodyPr>
            <a:normAutofit fontScale="55000" lnSpcReduction="20000"/>
          </a:bodyPr>
          <a:lstStyle/>
          <a:p>
            <a:pPr algn="ctr" fontAlgn="base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Примеры  тестовых заданий</a:t>
            </a:r>
            <a:endParaRPr lang="ru-RU" dirty="0" smtClean="0"/>
          </a:p>
          <a:p>
            <a:pPr algn="just" fontAlgn="base">
              <a:buNone/>
            </a:pPr>
            <a:r>
              <a:rPr lang="ru-RU" dirty="0" smtClean="0"/>
              <a:t>1. Найдите </a:t>
            </a:r>
            <a:r>
              <a:rPr lang="ru-RU" dirty="0" smtClean="0"/>
              <a:t>слово (словосочетание), которое является лишним, среди перечисленных, и запишите цифру, под которой оно указано.</a:t>
            </a:r>
          </a:p>
          <a:p>
            <a:pPr algn="just" fontAlgn="base">
              <a:buNone/>
            </a:pPr>
            <a:r>
              <a:rPr lang="ru-RU" b="1" i="1" dirty="0" smtClean="0"/>
              <a:t>Вексель, привилегированная акция, облигация, обычная акция, </a:t>
            </a:r>
            <a:r>
              <a:rPr lang="ru-RU" b="1" i="1" dirty="0" smtClean="0"/>
              <a:t>прокламация</a:t>
            </a:r>
          </a:p>
          <a:p>
            <a:pPr algn="just">
              <a:buNone/>
            </a:pPr>
            <a:r>
              <a:rPr lang="ru-RU" dirty="0" smtClean="0"/>
              <a:t>2. Решите </a:t>
            </a:r>
            <a:r>
              <a:rPr lang="ru-RU" dirty="0" smtClean="0"/>
              <a:t>задачу.</a:t>
            </a:r>
          </a:p>
          <a:p>
            <a:pPr algn="just">
              <a:buNone/>
            </a:pPr>
            <a:r>
              <a:rPr lang="ru-RU" dirty="0" smtClean="0"/>
              <a:t>Сколько денег на руки  получит гражданка А., если при устройстве на работу библиотекарем в городе Екатеринбурге, ей обещали выплатить зарплату без вычета налогов - 20 000 рублей?</a:t>
            </a:r>
          </a:p>
          <a:p>
            <a:pPr algn="just">
              <a:buNone/>
            </a:pPr>
            <a:r>
              <a:rPr lang="ru-RU" dirty="0" smtClean="0"/>
              <a:t>А) 18200 рублей    </a:t>
            </a:r>
          </a:p>
          <a:p>
            <a:pPr algn="just">
              <a:buNone/>
            </a:pPr>
            <a:r>
              <a:rPr lang="ru-RU" dirty="0" smtClean="0"/>
              <a:t>Б) 18700 рублей</a:t>
            </a:r>
          </a:p>
          <a:p>
            <a:pPr algn="just">
              <a:buNone/>
            </a:pPr>
            <a:r>
              <a:rPr lang="ru-RU" dirty="0" smtClean="0"/>
              <a:t>В) 17400 </a:t>
            </a:r>
            <a:r>
              <a:rPr lang="ru-RU" dirty="0" smtClean="0"/>
              <a:t>рублей</a:t>
            </a:r>
          </a:p>
          <a:p>
            <a:pPr lvl="0" algn="ctr">
              <a:buNone/>
            </a:pPr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Приемы технологии развития критического мышления</a:t>
            </a:r>
            <a:endParaRPr lang="ru-RU" b="1" u="sng" dirty="0" smtClean="0"/>
          </a:p>
          <a:p>
            <a:pPr lvl="0">
              <a:buNone/>
            </a:pPr>
            <a:r>
              <a:rPr lang="ru-RU" b="1" u="sng" dirty="0" smtClean="0"/>
              <a:t>«</a:t>
            </a:r>
            <a:r>
              <a:rPr lang="ru-RU" b="1" u="sng" dirty="0" smtClean="0"/>
              <a:t>Ассоциации»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Задание:</a:t>
            </a:r>
            <a:r>
              <a:rPr lang="ru-RU" dirty="0" smtClean="0"/>
              <a:t> учащиеся перечисляют, какие ассоциации у них вызывает словосочетание «семейный бюджет». Из ассоциаций (доход, расход, план, период…) предлагаем составить определение.</a:t>
            </a:r>
          </a:p>
          <a:p>
            <a:pPr algn="just">
              <a:buNone/>
            </a:pPr>
            <a:r>
              <a:rPr lang="ru-RU" i="1" dirty="0" smtClean="0"/>
              <a:t>Семейный бюджет</a:t>
            </a:r>
            <a:r>
              <a:rPr lang="ru-RU" dirty="0" smtClean="0"/>
              <a:t> – это совокупность (роспись) доходов и расходов семьи, составляемая на определенное время.</a:t>
            </a:r>
          </a:p>
          <a:p>
            <a:pPr lvl="0" algn="just">
              <a:buNone/>
            </a:pPr>
            <a:endParaRPr lang="ru-RU" b="1" u="sng" dirty="0" smtClean="0"/>
          </a:p>
          <a:p>
            <a:pPr lvl="0" algn="just">
              <a:buNone/>
            </a:pPr>
            <a:r>
              <a:rPr lang="ru-RU" b="1" u="sng" dirty="0" smtClean="0"/>
              <a:t>Игра </a:t>
            </a:r>
            <a:r>
              <a:rPr lang="ru-RU" b="1" u="sng" dirty="0" smtClean="0"/>
              <a:t>«Верите ли вы?» или  – «</a:t>
            </a:r>
            <a:r>
              <a:rPr lang="ru-RU" b="1" u="sng" dirty="0" err="1" smtClean="0"/>
              <a:t>Данетка</a:t>
            </a:r>
            <a:r>
              <a:rPr lang="ru-RU" b="1" u="sng" dirty="0" smtClean="0"/>
              <a:t>»</a:t>
            </a:r>
            <a:r>
              <a:rPr lang="ru-RU" dirty="0" smtClean="0"/>
              <a:t> (на стадии вызова или рефлексии)</a:t>
            </a:r>
          </a:p>
          <a:p>
            <a:pPr algn="just">
              <a:buNone/>
            </a:pPr>
            <a:r>
              <a:rPr lang="ru-RU" b="1" dirty="0" smtClean="0"/>
              <a:t>Задание:</a:t>
            </a:r>
            <a:r>
              <a:rPr lang="ru-RU" dirty="0" smtClean="0"/>
              <a:t> вначале урока учащиеся отвечают на вопросы учителя – «да» или «нет». Ответы записывают  в тетради в первой строке или колонке, по ходу урока, проверяя и исправляя свои ответы. Или можно еще раз задать эти вопросы в конце урока.</a:t>
            </a:r>
          </a:p>
          <a:p>
            <a:pPr algn="just">
              <a:buNone/>
            </a:pPr>
            <a:r>
              <a:rPr lang="ru-RU" dirty="0" smtClean="0"/>
              <a:t>-  Правда ли, что многие не умеют планировать семейный бюджет? (да)</a:t>
            </a:r>
          </a:p>
          <a:p>
            <a:pPr algn="just">
              <a:buNone/>
            </a:pPr>
            <a:r>
              <a:rPr lang="ru-RU" dirty="0" smtClean="0"/>
              <a:t>-  Правда ли, что семейный бюджет – это семейные сбережения? (нет)</a:t>
            </a:r>
          </a:p>
          <a:p>
            <a:pPr algn="just">
              <a:buNone/>
            </a:pPr>
            <a:r>
              <a:rPr lang="ru-RU" dirty="0" smtClean="0"/>
              <a:t> - Правда ли, что бюджет бывает полным и неполным? (нет)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 fontAlgn="base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8816452"/>
              </p:ext>
            </p:extLst>
          </p:nvPr>
        </p:nvGraphicFramePr>
        <p:xfrm>
          <a:off x="357158" y="156411"/>
          <a:ext cx="8572560" cy="651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10"/>
                <a:gridCol w="2036113"/>
                <a:gridCol w="2015232"/>
                <a:gridCol w="1858605"/>
              </a:tblGrid>
              <a:tr h="20814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Личные финансы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 action="ppaction://hlinkshowjump?jump=nextslide"/>
                        </a:rPr>
                        <a:t>300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936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Семейный бюджет 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4996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Индикаторы финансов домашних хозяйств.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36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481776" cy="428628"/>
          </a:xfrm>
        </p:spPr>
        <p:txBody>
          <a:bodyPr/>
          <a:lstStyle/>
          <a:p>
            <a:r>
              <a:rPr lang="ru-RU" dirty="0"/>
              <a:t>Личные финансы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3210929" cy="2854159"/>
          </a:xfrm>
          <a:prstGeom prst="rect">
            <a:avLst/>
          </a:prstGeom>
        </p:spPr>
      </p:pic>
      <p:sp>
        <p:nvSpPr>
          <p:cNvPr id="6" name="Стрелка вправо 5">
            <a:hlinkClick r:id="rId3" action="ppaction://hlinksldjump" highlightClick="1"/>
          </p:cNvPr>
          <p:cNvSpPr/>
          <p:nvPr/>
        </p:nvSpPr>
        <p:spPr>
          <a:xfrm>
            <a:off x="8288315" y="6220326"/>
            <a:ext cx="7338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7544" y="3643314"/>
            <a:ext cx="3221456" cy="2577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/>
              <a:t>Ответ:</a:t>
            </a:r>
            <a:r>
              <a:rPr lang="ru-RU" sz="2400" b="1" dirty="0" smtClean="0"/>
              <a:t> во </a:t>
            </a:r>
            <a:r>
              <a:rPr lang="ru-RU" sz="2400" b="1" dirty="0"/>
              <a:t>всех перечисленных ситуациях деньги выполняют функцию средства хранения ценности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428992" y="714356"/>
            <a:ext cx="5429288" cy="5643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 каких ситуациях деньги выполняют функцию средства сохранения ценности:</a:t>
            </a:r>
          </a:p>
          <a:p>
            <a:pPr marL="0" indent="0">
              <a:buNone/>
            </a:pPr>
            <a:r>
              <a:rPr lang="ru-RU" sz="2000" dirty="0" smtClean="0"/>
              <a:t>1) Ваша семья ежемесячно откладывает по 500 </a:t>
            </a:r>
            <a:r>
              <a:rPr lang="ru-RU" sz="2000" dirty="0" err="1" smtClean="0"/>
              <a:t>р</a:t>
            </a:r>
            <a:r>
              <a:rPr lang="ru-RU" sz="2000" dirty="0" smtClean="0"/>
              <a:t> на «черный день»;</a:t>
            </a:r>
          </a:p>
          <a:p>
            <a:pPr marL="0" indent="0">
              <a:buNone/>
            </a:pPr>
            <a:r>
              <a:rPr lang="ru-RU" sz="2000" dirty="0" smtClean="0"/>
              <a:t>2) Ребенок часть денег, получаемых от родителей на карманные расходы, кладет в копилку;</a:t>
            </a:r>
          </a:p>
          <a:p>
            <a:pPr marL="0" indent="0">
              <a:buNone/>
            </a:pPr>
            <a:r>
              <a:rPr lang="ru-RU" sz="2000" dirty="0" smtClean="0"/>
              <a:t>3) Ваша семья ежемесячно откладывает по 7000 р. для покупки летней туристической путевки;</a:t>
            </a:r>
          </a:p>
          <a:p>
            <a:pPr marL="0" indent="0">
              <a:buNone/>
            </a:pPr>
            <a:r>
              <a:rPr lang="ru-RU" sz="2000" dirty="0" smtClean="0"/>
              <a:t>4) Скупой рыцарь из «Маленьких трагедий» А.С. Пушкина сыплет очередную горсть золотых монет в «шестой сундук (</a:t>
            </a:r>
            <a:r>
              <a:rPr lang="ru-RU" sz="2000" dirty="0" err="1" smtClean="0"/>
              <a:t>сундук</a:t>
            </a:r>
            <a:r>
              <a:rPr lang="ru-RU" sz="2000" dirty="0" smtClean="0"/>
              <a:t> еще не полный)»;</a:t>
            </a:r>
          </a:p>
          <a:p>
            <a:pPr marL="0" indent="0">
              <a:buNone/>
            </a:pPr>
            <a:r>
              <a:rPr lang="ru-RU" sz="2000" dirty="0" smtClean="0"/>
              <a:t>5) Деньги положены на депозит в коммерческий банк;</a:t>
            </a:r>
          </a:p>
          <a:p>
            <a:pPr marL="0" indent="0">
              <a:buNone/>
            </a:pPr>
            <a:r>
              <a:rPr lang="ru-RU" sz="2000" dirty="0" smtClean="0"/>
              <a:t>6) Деньги зашиты в матрас.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052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552</Words>
  <PresentationFormat>Экран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Дидактический калейдоскоп по теме</vt:lpstr>
      <vt:lpstr>Цели и задачи</vt:lpstr>
      <vt:lpstr>Особенности содержания группового проекта</vt:lpstr>
      <vt:lpstr>Слайд 4</vt:lpstr>
      <vt:lpstr>Слайд 5</vt:lpstr>
      <vt:lpstr>Слайд 6</vt:lpstr>
      <vt:lpstr>Личные финансы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Дидактический калейдоскоп по теме</dc:title>
  <dc:creator>User</dc:creator>
  <cp:lastModifiedBy>User</cp:lastModifiedBy>
  <cp:revision>12</cp:revision>
  <dcterms:created xsi:type="dcterms:W3CDTF">2018-11-01T20:17:02Z</dcterms:created>
  <dcterms:modified xsi:type="dcterms:W3CDTF">2018-11-02T08:24:14Z</dcterms:modified>
</cp:coreProperties>
</file>